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8" r:id="rId3"/>
    <p:sldId id="273" r:id="rId4"/>
    <p:sldId id="258" r:id="rId5"/>
    <p:sldId id="260" r:id="rId6"/>
    <p:sldId id="261" r:id="rId7"/>
    <p:sldId id="266" r:id="rId8"/>
    <p:sldId id="269" r:id="rId9"/>
    <p:sldId id="272" r:id="rId10"/>
    <p:sldId id="270" r:id="rId11"/>
    <p:sldId id="27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225E"/>
    <a:srgbClr val="210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snapToGrid="0">
      <p:cViewPr varScale="1">
        <p:scale>
          <a:sx n="72" d="100"/>
          <a:sy n="72" d="100"/>
        </p:scale>
        <p:origin x="72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177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51094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05950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23359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458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10061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41424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9234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04010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72748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83494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32500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0498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76474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5263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7/30/2021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13526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A14229-F322-4CA6-B183-07928B3D583C}" type="datetimeFigureOut">
              <a:rPr lang="en-US" smtClean="0"/>
              <a:t>7/30/2021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09FBAC-22A3-4655-BA44-4B3E70958790}" type="slidenum">
              <a:rPr lang="en-US" smtClean="0"/>
              <a:t>‹#›</a:t>
            </a:fld>
            <a:endParaRPr lang="en-US" dirty="0"/>
          </a:p>
        </p:txBody>
      </p:sp>
    </p:spTree>
    <p:extLst>
      <p:ext uri="{BB962C8B-B14F-4D97-AF65-F5344CB8AC3E}">
        <p14:creationId xmlns:p14="http://schemas.microsoft.com/office/powerpoint/2010/main" val="273356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9819"/>
            <a:ext cx="8596668" cy="5071544"/>
          </a:xfrm>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2400" dirty="0">
                <a:solidFill>
                  <a:schemeClr val="tx1"/>
                </a:solidFill>
              </a:rPr>
              <a:t>Presentation </a:t>
            </a:r>
            <a:r>
              <a:rPr lang="en-US" sz="2400" dirty="0" smtClean="0">
                <a:solidFill>
                  <a:schemeClr val="tx1"/>
                </a:solidFill>
              </a:rPr>
              <a:t>Content </a:t>
            </a:r>
            <a:r>
              <a:rPr lang="en-US" sz="2400" dirty="0">
                <a:solidFill>
                  <a:schemeClr val="tx1"/>
                </a:solidFill>
              </a:rPr>
              <a:t>for </a:t>
            </a:r>
            <a:r>
              <a:rPr lang="en-US" sz="2400" dirty="0" smtClean="0">
                <a:solidFill>
                  <a:schemeClr val="tx1"/>
                </a:solidFill>
              </a:rPr>
              <a:t>Employees</a:t>
            </a: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Student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Instructor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Course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Date</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29019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17418"/>
          </a:xfrm>
        </p:spPr>
        <p:txBody>
          <a:bodyPr>
            <a:normAutofit fontScale="90000"/>
          </a:bodyPr>
          <a:lstStyle/>
          <a:p>
            <a:pPr algn="ctr"/>
            <a:r>
              <a:rPr lang="en-US" dirty="0">
                <a:solidFill>
                  <a:schemeClr val="tx1"/>
                </a:solidFill>
              </a:rPr>
              <a:t>Workers' cost is reduced</a:t>
            </a:r>
            <a:r>
              <a:rPr lang="en-US" dirty="0"/>
              <a:t> </a:t>
            </a:r>
            <a:br>
              <a:rPr lang="en-US" dirty="0"/>
            </a:br>
            <a:endParaRPr lang="en-US" dirty="0">
              <a:solidFill>
                <a:schemeClr val="tx1"/>
              </a:solidFill>
            </a:endParaRPr>
          </a:p>
        </p:txBody>
      </p:sp>
      <p:sp>
        <p:nvSpPr>
          <p:cNvPr id="3" name="Content Placeholder 2"/>
          <p:cNvSpPr>
            <a:spLocks noGrp="1"/>
          </p:cNvSpPr>
          <p:nvPr>
            <p:ph idx="1"/>
          </p:nvPr>
        </p:nvSpPr>
        <p:spPr>
          <a:xfrm>
            <a:off x="677334" y="1537135"/>
            <a:ext cx="8596668" cy="4932938"/>
          </a:xfrm>
        </p:spPr>
        <p:txBody>
          <a:bodyPr>
            <a:normAutofit/>
          </a:bodyPr>
          <a:lstStyle/>
          <a:p>
            <a:r>
              <a:rPr lang="en-US" dirty="0"/>
              <a:t>Your staff will be free to concentrate on the job at hand if there are no employees around to distract them.</a:t>
            </a:r>
          </a:p>
          <a:p>
            <a:r>
              <a:rPr lang="en-US" dirty="0"/>
              <a:t>So, rather of spending up with the latest TV series by the pool area, employees may remain at their workstations and complete their daily tasks. </a:t>
            </a:r>
          </a:p>
          <a:p>
            <a:r>
              <a:rPr lang="en-US" dirty="0"/>
              <a:t>They're also much more motivated to deliver a better job without any disruptions because all of their concentration is focused on the task at hand.</a:t>
            </a:r>
          </a:p>
          <a:p>
            <a:r>
              <a:rPr lang="en-US" dirty="0"/>
              <a:t>You just don't have to be concerned more about ripple effect, in which one worker distract others, who then attracts a few additional (Bagley, et al., 2020).</a:t>
            </a:r>
          </a:p>
          <a:p>
            <a:r>
              <a:rPr lang="en-US" dirty="0"/>
              <a:t>Nobody has a opportunity to mislead others if everybody is telecommuting. </a:t>
            </a:r>
          </a:p>
          <a:p>
            <a:endParaRPr lang="en-US" dirty="0"/>
          </a:p>
        </p:txBody>
      </p:sp>
    </p:spTree>
    <p:extLst>
      <p:ext uri="{BB962C8B-B14F-4D97-AF65-F5344CB8AC3E}">
        <p14:creationId xmlns:p14="http://schemas.microsoft.com/office/powerpoint/2010/main" val="2536247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chemeClr val="tx1"/>
                </a:solidFill>
              </a:rPr>
              <a:t>References</a:t>
            </a:r>
            <a:endParaRPr lang="en-US" dirty="0">
              <a:solidFill>
                <a:schemeClr val="tx1"/>
              </a:solidFill>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Bagley, P. L., Dalton, D. W., Eller, C. K., &amp; Harp, N. L. (2020). Preparing students for the future of work: Lessons learned from telecommuting in public accounting. </a:t>
            </a:r>
            <a:r>
              <a:rPr lang="en-US" i="1" dirty="0">
                <a:latin typeface="Times New Roman" panose="02020603050405020304" pitchFamily="18" charset="0"/>
                <a:cs typeface="Times New Roman" panose="02020603050405020304" pitchFamily="18" charset="0"/>
              </a:rPr>
              <a:t>Journal of Accounting Education</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56</a:t>
            </a:r>
            <a:r>
              <a:rPr lang="en-US" dirty="0">
                <a:latin typeface="Times New Roman" panose="02020603050405020304" pitchFamily="18" charset="0"/>
                <a:cs typeface="Times New Roman" panose="02020603050405020304" pitchFamily="18" charset="0"/>
              </a:rPr>
              <a:t>, 100728.</a:t>
            </a:r>
          </a:p>
          <a:p>
            <a:r>
              <a:rPr lang="en-US" dirty="0">
                <a:latin typeface="Times New Roman" panose="02020603050405020304" pitchFamily="18" charset="0"/>
                <a:cs typeface="Times New Roman" panose="02020603050405020304" pitchFamily="18" charset="0"/>
              </a:rPr>
              <a:t>Chang, Y., </a:t>
            </a:r>
            <a:r>
              <a:rPr lang="en-US" dirty="0" err="1">
                <a:latin typeface="Times New Roman" panose="02020603050405020304" pitchFamily="18" charset="0"/>
                <a:cs typeface="Times New Roman" panose="02020603050405020304" pitchFamily="18" charset="0"/>
              </a:rPr>
              <a:t>Chien</a:t>
            </a:r>
            <a:r>
              <a:rPr lang="en-US" dirty="0">
                <a:latin typeface="Times New Roman" panose="02020603050405020304" pitchFamily="18" charset="0"/>
                <a:cs typeface="Times New Roman" panose="02020603050405020304" pitchFamily="18" charset="0"/>
              </a:rPr>
              <a:t>, C., &amp; </a:t>
            </a:r>
            <a:r>
              <a:rPr lang="en-US" dirty="0" err="1">
                <a:latin typeface="Times New Roman" panose="02020603050405020304" pitchFamily="18" charset="0"/>
                <a:cs typeface="Times New Roman" panose="02020603050405020304" pitchFamily="18" charset="0"/>
              </a:rPr>
              <a:t>Shen</a:t>
            </a:r>
            <a:r>
              <a:rPr lang="en-US" dirty="0">
                <a:latin typeface="Times New Roman" panose="02020603050405020304" pitchFamily="18" charset="0"/>
                <a:cs typeface="Times New Roman" panose="02020603050405020304" pitchFamily="18" charset="0"/>
              </a:rPr>
              <a:t>, L. F. (2020). Telecommuting during the coronavirus pandemic: Future time orientation as a mediator between proactive coping and perceived work productivity in two cultural samples. </a:t>
            </a:r>
            <a:r>
              <a:rPr lang="en-US" i="1" dirty="0">
                <a:latin typeface="Times New Roman" panose="02020603050405020304" pitchFamily="18" charset="0"/>
                <a:cs typeface="Times New Roman" panose="02020603050405020304" pitchFamily="18" charset="0"/>
              </a:rPr>
              <a:t>Personality and individual differences</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171</a:t>
            </a:r>
            <a:r>
              <a:rPr lang="en-US" dirty="0">
                <a:latin typeface="Times New Roman" panose="02020603050405020304" pitchFamily="18" charset="0"/>
                <a:cs typeface="Times New Roman" panose="02020603050405020304" pitchFamily="18" charset="0"/>
              </a:rPr>
              <a:t>, 110508.</a:t>
            </a:r>
          </a:p>
          <a:p>
            <a:r>
              <a:rPr lang="en-US" dirty="0">
                <a:latin typeface="Times New Roman" panose="02020603050405020304" pitchFamily="18" charset="0"/>
                <a:cs typeface="Times New Roman" panose="02020603050405020304" pitchFamily="18" charset="0"/>
              </a:rPr>
              <a:t>Frakes, M. D., &amp; Wasserman, M. F. (2020). Knowledge spillovers, peer effects, and telecommuting: Evidence from the US Patent Office. </a:t>
            </a:r>
            <a:r>
              <a:rPr lang="en-US" i="1" dirty="0">
                <a:latin typeface="Times New Roman" panose="02020603050405020304" pitchFamily="18" charset="0"/>
                <a:cs typeface="Times New Roman" panose="02020603050405020304" pitchFamily="18" charset="0"/>
              </a:rPr>
              <a:t>Journal of Public Economics</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198</a:t>
            </a:r>
            <a:r>
              <a:rPr lang="en-US" dirty="0">
                <a:latin typeface="Times New Roman" panose="02020603050405020304" pitchFamily="18" charset="0"/>
                <a:cs typeface="Times New Roman" panose="02020603050405020304" pitchFamily="18" charset="0"/>
              </a:rPr>
              <a:t>, 104425.</a:t>
            </a:r>
          </a:p>
          <a:p>
            <a:r>
              <a:rPr lang="en-US" dirty="0">
                <a:latin typeface="Times New Roman" panose="02020603050405020304" pitchFamily="18" charset="0"/>
                <a:cs typeface="Times New Roman" panose="02020603050405020304" pitchFamily="18" charset="0"/>
              </a:rPr>
              <a:t>Nayak, S., &amp; Pandit, D. (2020). Potential of telecommuting for different employees in the Indian context beyond COVID-19 lockdown. </a:t>
            </a:r>
            <a:r>
              <a:rPr lang="en-US" i="1" dirty="0">
                <a:latin typeface="Times New Roman" panose="02020603050405020304" pitchFamily="18" charset="0"/>
                <a:cs typeface="Times New Roman" panose="02020603050405020304" pitchFamily="18" charset="0"/>
              </a:rPr>
              <a:t>Transport Policy</a:t>
            </a:r>
            <a:r>
              <a:rPr lang="en-US" dirty="0">
                <a:latin typeface="Times New Roman" panose="02020603050405020304" pitchFamily="18"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376708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lstStyle/>
          <a:p>
            <a:pPr algn="ctr"/>
            <a:r>
              <a:rPr lang="en-US" dirty="0">
                <a:solidFill>
                  <a:schemeClr val="tx1"/>
                </a:solidFill>
              </a:rPr>
              <a:t>Presentation Content for Employees</a:t>
            </a:r>
          </a:p>
        </p:txBody>
      </p:sp>
      <p:sp>
        <p:nvSpPr>
          <p:cNvPr id="3" name="Content Placeholder 2"/>
          <p:cNvSpPr>
            <a:spLocks noGrp="1"/>
          </p:cNvSpPr>
          <p:nvPr>
            <p:ph idx="1"/>
          </p:nvPr>
        </p:nvSpPr>
        <p:spPr>
          <a:xfrm>
            <a:off x="677334" y="1689535"/>
            <a:ext cx="8596668" cy="4586574"/>
          </a:xfrm>
        </p:spPr>
        <p:txBody>
          <a:bodyPr>
            <a:noAutofit/>
          </a:bodyPr>
          <a:lstStyle/>
          <a:p>
            <a:r>
              <a:rPr lang="en-US" sz="2000" dirty="0"/>
              <a:t>When it relates to teleworking, there are numerous advantages.</a:t>
            </a:r>
          </a:p>
          <a:p>
            <a:r>
              <a:rPr lang="en-US" sz="2000" dirty="0"/>
              <a:t>The advantages apply to both workers and supervisors, so there's plenty to go around.</a:t>
            </a:r>
          </a:p>
          <a:p>
            <a:r>
              <a:rPr lang="en-US" sz="2000" dirty="0"/>
              <a:t>Here are a few top benefits of telecommuting, </a:t>
            </a:r>
          </a:p>
          <a:p>
            <a:r>
              <a:rPr lang="en-US" sz="2000" dirty="0"/>
              <a:t>Worker satisfaction is higher. </a:t>
            </a:r>
          </a:p>
          <a:p>
            <a:r>
              <a:rPr lang="en-US" sz="2000" dirty="0"/>
              <a:t>There is no need to commute.</a:t>
            </a:r>
          </a:p>
          <a:p>
            <a:r>
              <a:rPr lang="en-US" sz="2000" dirty="0"/>
              <a:t>A more favorable work-life equilibrium.</a:t>
            </a:r>
          </a:p>
          <a:p>
            <a:r>
              <a:rPr lang="en-US" sz="2000" dirty="0"/>
              <a:t>Greater adaptability </a:t>
            </a:r>
          </a:p>
          <a:p>
            <a:r>
              <a:rPr lang="en-US" sz="2000" dirty="0"/>
              <a:t>Operating costs have been reduced.</a:t>
            </a:r>
          </a:p>
          <a:p>
            <a:r>
              <a:rPr lang="en-US" sz="2000" dirty="0"/>
              <a:t>It's easier to concentrate. </a:t>
            </a:r>
          </a:p>
          <a:p>
            <a:r>
              <a:rPr lang="en-US" sz="2000" dirty="0"/>
              <a:t>Workers' cost is reduced. </a:t>
            </a:r>
          </a:p>
        </p:txBody>
      </p:sp>
    </p:spTree>
    <p:extLst>
      <p:ext uri="{BB962C8B-B14F-4D97-AF65-F5344CB8AC3E}">
        <p14:creationId xmlns:p14="http://schemas.microsoft.com/office/powerpoint/2010/main" val="13812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r>
              <a:rPr lang="en-US" dirty="0">
                <a:solidFill>
                  <a:schemeClr val="tx1"/>
                </a:solidFill>
              </a:rPr>
              <a:t> </a:t>
            </a:r>
            <a:r>
              <a:rPr lang="en-US" dirty="0" smtClean="0">
                <a:solidFill>
                  <a:schemeClr val="tx1"/>
                </a:solidFill>
              </a:rPr>
              <a:t>  Worker </a:t>
            </a:r>
            <a:r>
              <a:rPr lang="en-US" dirty="0">
                <a:solidFill>
                  <a:schemeClr val="tx1"/>
                </a:solidFill>
              </a:rPr>
              <a:t>satisfaction is higher</a:t>
            </a:r>
            <a:endParaRPr lang="en-US" dirty="0">
              <a:solidFill>
                <a:schemeClr val="tx1"/>
              </a:solidFill>
            </a:endParaRPr>
          </a:p>
        </p:txBody>
      </p:sp>
      <p:sp>
        <p:nvSpPr>
          <p:cNvPr id="3" name="Content Placeholder 2"/>
          <p:cNvSpPr>
            <a:spLocks noGrp="1"/>
          </p:cNvSpPr>
          <p:nvPr>
            <p:ph idx="1"/>
          </p:nvPr>
        </p:nvSpPr>
        <p:spPr>
          <a:xfrm>
            <a:off x="677334" y="1620261"/>
            <a:ext cx="8596668" cy="4198648"/>
          </a:xfrm>
        </p:spPr>
        <p:txBody>
          <a:bodyPr/>
          <a:lstStyle/>
          <a:p>
            <a:r>
              <a:rPr lang="en-US" dirty="0">
                <a:latin typeface="Times New Roman" panose="02020603050405020304" pitchFamily="18" charset="0"/>
                <a:cs typeface="Times New Roman" panose="02020603050405020304" pitchFamily="18" charset="0"/>
              </a:rPr>
              <a:t>You might be amazed to realize that 83 percent of those polled believe that working from home makes them happy.</a:t>
            </a:r>
          </a:p>
          <a:p>
            <a:r>
              <a:rPr lang="en-US" dirty="0">
                <a:latin typeface="Times New Roman" panose="02020603050405020304" pitchFamily="18" charset="0"/>
                <a:cs typeface="Times New Roman" panose="02020603050405020304" pitchFamily="18" charset="0"/>
              </a:rPr>
              <a:t>This is because telecommute has been shown to improve employee work satisfaction for a myriad of purposes.</a:t>
            </a:r>
          </a:p>
          <a:p>
            <a:r>
              <a:rPr lang="en-US" dirty="0">
                <a:latin typeface="Times New Roman" panose="02020603050405020304" pitchFamily="18" charset="0"/>
                <a:cs typeface="Times New Roman" panose="02020603050405020304" pitchFamily="18" charset="0"/>
              </a:rPr>
              <a:t>First, because no one is interrupting employees from completing their tasks, they are more likely to be fully involved and excitable</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Telecommuters have more flexibility in their work schedules, which encourages them to stay </a:t>
            </a:r>
            <a:r>
              <a:rPr lang="en-US" dirty="0" smtClean="0">
                <a:latin typeface="Times New Roman" panose="02020603050405020304" pitchFamily="18" charset="0"/>
                <a:cs typeface="Times New Roman" panose="02020603050405020304" pitchFamily="18" charset="0"/>
              </a:rPr>
              <a:t>longer.</a:t>
            </a:r>
          </a:p>
          <a:p>
            <a:r>
              <a:rPr lang="en-US" dirty="0"/>
              <a:t>Employees that go "all-in" with their work are far more involved in the outcome. As a consequence, after it's all said and accomplished, they're often much more satisfied of their </a:t>
            </a:r>
            <a:r>
              <a:rPr lang="en-US" dirty="0" smtClean="0"/>
              <a:t>success.</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3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2727"/>
          </a:xfrm>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302327"/>
            <a:ext cx="8596668" cy="5347855"/>
          </a:xfrm>
        </p:spPr>
        <p:txBody>
          <a:bodyPr>
            <a:noAutofit/>
          </a:bodyPr>
          <a:lstStyle/>
          <a:p>
            <a:pPr>
              <a:lnSpc>
                <a:spcPct val="200000"/>
              </a:lnSpc>
            </a:pPr>
            <a:r>
              <a:rPr lang="en-US" dirty="0"/>
              <a:t>Nothing like a work well done to make you feel good, and telecommute can enable you do just that. Staff happiness leads to increased employee longevity, which is unsurprising</a:t>
            </a:r>
            <a:endParaRPr lang="en-US"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60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tx1"/>
                </a:solidFill>
              </a:rPr>
              <a:t>A more favorable work-life equilibrium</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2160589"/>
            <a:ext cx="8596668" cy="4337193"/>
          </a:xfrm>
        </p:spPr>
        <p:txBody>
          <a:bodyPr>
            <a:normAutofit/>
          </a:bodyPr>
          <a:lstStyle/>
          <a:p>
            <a:r>
              <a:rPr lang="en-US" sz="1600" dirty="0"/>
              <a:t>Teleworking employees are able to do more in less time because they can concentrate on the subject at hand rather than small disruptions found in an office environment (Chang, et al., 2020). </a:t>
            </a:r>
          </a:p>
          <a:p>
            <a:r>
              <a:rPr lang="en-US" sz="1600" dirty="0"/>
              <a:t>They might devote their workweek in concentrated chunks of time instead of just being tugged in various places, which may help them finish more quickly.</a:t>
            </a:r>
          </a:p>
          <a:p>
            <a:r>
              <a:rPr lang="en-US" sz="1600" dirty="0"/>
              <a:t>This gives them more time in their day to devote to personal things that they might not have had capacity to pursue normally.</a:t>
            </a:r>
          </a:p>
          <a:p>
            <a:r>
              <a:rPr lang="en-US" sz="1600" dirty="0"/>
              <a:t>All of this free time allows employees to achieve an improved employee balancing, resulting in satisfied and efficient employees</a:t>
            </a:r>
            <a:r>
              <a:rPr lang="en-US" sz="1600" dirty="0" smtClean="0"/>
              <a:t>.</a:t>
            </a:r>
          </a:p>
          <a:p>
            <a:endParaRPr lang="en-US" sz="1600" dirty="0"/>
          </a:p>
        </p:txBody>
      </p:sp>
    </p:spTree>
    <p:extLst>
      <p:ext uri="{BB962C8B-B14F-4D97-AF65-F5344CB8AC3E}">
        <p14:creationId xmlns:p14="http://schemas.microsoft.com/office/powerpoint/2010/main" val="137705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39091"/>
          </a:xfrm>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48690"/>
            <a:ext cx="8596668" cy="4862945"/>
          </a:xfrm>
        </p:spPr>
        <p:txBody>
          <a:bodyPr>
            <a:noAutofit/>
          </a:bodyPr>
          <a:lstStyle/>
          <a:p>
            <a:r>
              <a:rPr lang="en-US" dirty="0"/>
              <a:t>Teleworking employees are able to do more in less time because they can concentrate on the subject at hand rather than small disruptions found in an office environment. </a:t>
            </a:r>
            <a:endParaRPr lang="en-US" dirty="0" smtClean="0"/>
          </a:p>
          <a:p>
            <a:r>
              <a:rPr lang="en-US" dirty="0" smtClean="0"/>
              <a:t>They </a:t>
            </a:r>
            <a:r>
              <a:rPr lang="en-US" dirty="0"/>
              <a:t>might devote their workweek in concentrated chunks of time instead of just being tugged in various places, which may help them finish more quickly</a:t>
            </a:r>
            <a:r>
              <a:rPr lang="en-US" dirty="0" smtClean="0"/>
              <a:t>.</a:t>
            </a:r>
          </a:p>
          <a:p>
            <a:r>
              <a:rPr lang="en-US" dirty="0" smtClean="0"/>
              <a:t> </a:t>
            </a:r>
            <a:r>
              <a:rPr lang="en-US" dirty="0"/>
              <a:t>This gives them more time in their day to devote to personal things that they might not have had capacity to pursue normally. </a:t>
            </a:r>
            <a:endParaRPr lang="en-US" dirty="0" smtClean="0"/>
          </a:p>
          <a:p>
            <a:r>
              <a:rPr lang="en-US" dirty="0" smtClean="0"/>
              <a:t>All </a:t>
            </a:r>
            <a:r>
              <a:rPr lang="en-US" dirty="0"/>
              <a:t>of this free time allows employees to achieve an improved employee balancing, resulting in satisfied and efficient employees.</a:t>
            </a:r>
            <a:endParaRPr lang="en-US" dirty="0"/>
          </a:p>
        </p:txBody>
      </p:sp>
    </p:spTree>
    <p:extLst>
      <p:ext uri="{BB962C8B-B14F-4D97-AF65-F5344CB8AC3E}">
        <p14:creationId xmlns:p14="http://schemas.microsoft.com/office/powerpoint/2010/main" val="1179324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72837"/>
            <a:ext cx="8596668" cy="5168526"/>
          </a:xfrm>
        </p:spPr>
        <p:txBody>
          <a:bodyPr>
            <a:normAutofit/>
          </a:bodyPr>
          <a:lstStyle/>
          <a:p>
            <a:pPr marL="0" indent="0" algn="ctr">
              <a:buNone/>
            </a:pPr>
            <a:r>
              <a:rPr lang="en-US" sz="3200" dirty="0"/>
              <a:t>Greater adaptability </a:t>
            </a:r>
            <a:endParaRPr lang="en-US" sz="3200" dirty="0" smtClean="0"/>
          </a:p>
          <a:p>
            <a:r>
              <a:rPr lang="en-US" dirty="0"/>
              <a:t>As per remote employees , the most appealing feature of telecommute employment is the ability to work from home.</a:t>
            </a:r>
          </a:p>
          <a:p>
            <a:r>
              <a:rPr lang="en-US" dirty="0"/>
              <a:t>Employees are given the opportunity to design a job description that is most suited to their productive approach (</a:t>
            </a:r>
            <a:r>
              <a:rPr lang="en-US" dirty="0">
                <a:latin typeface="Times New Roman" panose="02020603050405020304" pitchFamily="18" charset="0"/>
                <a:cs typeface="Times New Roman" panose="02020603050405020304" pitchFamily="18" charset="0"/>
              </a:rPr>
              <a:t>Frakes &amp; Wasserman, 2020)</a:t>
            </a:r>
            <a:r>
              <a:rPr lang="en-US" dirty="0"/>
              <a:t>.</a:t>
            </a:r>
          </a:p>
          <a:p>
            <a:r>
              <a:rPr lang="en-US" dirty="0"/>
              <a:t>As a result, if certain members of your team want to rest in and finish work in a day, they are free to do so</a:t>
            </a:r>
            <a:r>
              <a:rPr lang="en-US" dirty="0" smtClean="0"/>
              <a:t>.</a:t>
            </a:r>
          </a:p>
          <a:p>
            <a:r>
              <a:rPr lang="en-US" dirty="0"/>
              <a:t>However, if they enjoy getting up prior to the actual sun to do activities, they may be finished through their day when most extroverts have even gotten out of bed.</a:t>
            </a:r>
          </a:p>
          <a:p>
            <a:r>
              <a:rPr lang="en-US" dirty="0"/>
              <a:t>Telecommuters are 77 percent more productive and 52 percent less inclined to bring time off since they have more influence over their schedule. </a:t>
            </a:r>
          </a:p>
          <a:p>
            <a:pPr marL="0" indent="0">
              <a:buNone/>
            </a:pPr>
            <a:r>
              <a:rPr lang="en-US" dirty="0" smtClean="0"/>
              <a:t> </a:t>
            </a:r>
            <a:endParaRPr lang="en-US" dirty="0"/>
          </a:p>
          <a:p>
            <a:pPr marL="0" indent="0">
              <a:lnSpc>
                <a:spcPct val="150000"/>
              </a:lnSpc>
              <a:buNone/>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20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tx1"/>
                </a:solidFill>
              </a:rPr>
              <a:t>Operating costs have been reduced</a:t>
            </a:r>
            <a:endParaRPr lang="en-US" dirty="0">
              <a:solidFill>
                <a:schemeClr val="tx1"/>
              </a:solidFill>
            </a:endParaRPr>
          </a:p>
        </p:txBody>
      </p:sp>
      <p:sp>
        <p:nvSpPr>
          <p:cNvPr id="3" name="Content Placeholder 2"/>
          <p:cNvSpPr>
            <a:spLocks noGrp="1"/>
          </p:cNvSpPr>
          <p:nvPr>
            <p:ph idx="1"/>
          </p:nvPr>
        </p:nvSpPr>
        <p:spPr/>
        <p:txBody>
          <a:bodyPr>
            <a:normAutofit fontScale="92500" lnSpcReduction="10000"/>
          </a:bodyPr>
          <a:lstStyle/>
          <a:p>
            <a:r>
              <a:rPr lang="en-US" dirty="0"/>
              <a:t>Telecommuting initiatives allow more workers to work from home.</a:t>
            </a:r>
          </a:p>
          <a:p>
            <a:r>
              <a:rPr lang="en-US" dirty="0"/>
              <a:t>As a result, you might be able to relocate to a lesser workplace.</a:t>
            </a:r>
          </a:p>
          <a:p>
            <a:r>
              <a:rPr lang="en-US" dirty="0"/>
              <a:t>This is great news if your headquarters of the company are in a remote location, but it also performs effectively if they aren't (Bagley, et al., 2020).</a:t>
            </a:r>
          </a:p>
          <a:p>
            <a:r>
              <a:rPr lang="en-US" dirty="0"/>
              <a:t>You won't have to think regarding seeking to expand your office space as your workforce expands.</a:t>
            </a:r>
          </a:p>
          <a:p>
            <a:r>
              <a:rPr lang="en-US" dirty="0"/>
              <a:t>Also, you won't have to spend as much money on office </a:t>
            </a:r>
            <a:r>
              <a:rPr lang="en-US" dirty="0" smtClean="0"/>
              <a:t>supplies.</a:t>
            </a:r>
          </a:p>
          <a:p>
            <a:r>
              <a:rPr lang="en-US" dirty="0"/>
              <a:t>Alternatively, you can invest money back into your company.</a:t>
            </a:r>
          </a:p>
          <a:p>
            <a:r>
              <a:rPr lang="en-US" dirty="0"/>
              <a:t>Your potential savings will only expand over time because most workplace rents improve on a constant schedule.</a:t>
            </a:r>
          </a:p>
          <a:p>
            <a:r>
              <a:rPr lang="en-US" dirty="0"/>
              <a:t>So bid farewell to high-priced office space and welcome to more cash in your bank account.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197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tx1"/>
                </a:solidFill>
              </a:rPr>
              <a:t>It's easier to concentrate</a:t>
            </a:r>
            <a:endParaRPr lang="en-US" dirty="0">
              <a:solidFill>
                <a:schemeClr val="tx1"/>
              </a:solidFill>
            </a:endParaRPr>
          </a:p>
        </p:txBody>
      </p:sp>
      <p:sp>
        <p:nvSpPr>
          <p:cNvPr id="3" name="Content Placeholder 2"/>
          <p:cNvSpPr>
            <a:spLocks noGrp="1"/>
          </p:cNvSpPr>
          <p:nvPr>
            <p:ph idx="1"/>
          </p:nvPr>
        </p:nvSpPr>
        <p:spPr/>
        <p:txBody>
          <a:bodyPr>
            <a:normAutofit lnSpcReduction="10000"/>
          </a:bodyPr>
          <a:lstStyle/>
          <a:p>
            <a:r>
              <a:rPr lang="en-US" dirty="0"/>
              <a:t>Telecommuting economic benefits are not really beneficial for you; it's also fantastic for your staff.</a:t>
            </a:r>
          </a:p>
          <a:p>
            <a:r>
              <a:rPr lang="en-US" dirty="0"/>
              <a:t>According to statistics, telecommuting part-time saves the average worker up to $4,000 per year.</a:t>
            </a:r>
          </a:p>
          <a:p>
            <a:r>
              <a:rPr lang="en-US" dirty="0"/>
              <a:t>When telecommuters do not commute to an office, they preserve gas money and mass transportation.</a:t>
            </a:r>
          </a:p>
          <a:p>
            <a:r>
              <a:rPr lang="en-US" dirty="0"/>
              <a:t>People who work from home spend cash on meals, work clothes, and affordable childcare</a:t>
            </a:r>
            <a:r>
              <a:rPr lang="en-US" dirty="0" smtClean="0"/>
              <a:t>.</a:t>
            </a:r>
          </a:p>
          <a:p>
            <a:r>
              <a:rPr lang="en-US" dirty="0"/>
              <a:t>Furthermore, if your business is in a costly location, your staff can relocate from outside the neighborhood and save money on real estate.</a:t>
            </a:r>
          </a:p>
          <a:p>
            <a:r>
              <a:rPr lang="en-US" dirty="0"/>
              <a:t>With less expenditure, their pay can stretch well without requiring increased remuneration, which is even another benefit. </a:t>
            </a:r>
          </a:p>
          <a:p>
            <a:endParaRPr lang="en-US" dirty="0"/>
          </a:p>
          <a:p>
            <a:pPr>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528080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728</TotalTime>
  <Words>1019</Words>
  <Application>Microsoft Office PowerPoint</Application>
  <PresentationFormat>Widescreen</PresentationFormat>
  <Paragraphs>71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Times New Roman</vt:lpstr>
      <vt:lpstr>Trebuchet MS</vt:lpstr>
      <vt:lpstr>Wingdings 3</vt:lpstr>
      <vt:lpstr>Facet</vt:lpstr>
      <vt:lpstr>PowerPoint Presentation</vt:lpstr>
      <vt:lpstr>Presentation Content for Employees</vt:lpstr>
      <vt:lpstr>   Worker satisfaction is higher</vt:lpstr>
      <vt:lpstr>Continuation</vt:lpstr>
      <vt:lpstr>A more favorable work-life equilibrium</vt:lpstr>
      <vt:lpstr>Continuation</vt:lpstr>
      <vt:lpstr>PowerPoint Presentation</vt:lpstr>
      <vt:lpstr>Operating costs have been reduced</vt:lpstr>
      <vt:lpstr>It's easier to concentrate</vt:lpstr>
      <vt:lpstr>Workers' cost is reduced  </vt:lpstr>
      <vt:lpstr>        References</vt:lpstr>
    </vt:vector>
  </TitlesOfParts>
  <Company>The Government of Kenya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Government of Kenya</dc:creator>
  <cp:lastModifiedBy>muhoni</cp:lastModifiedBy>
  <cp:revision>63</cp:revision>
  <dcterms:created xsi:type="dcterms:W3CDTF">2019-05-27T18:33:59Z</dcterms:created>
  <dcterms:modified xsi:type="dcterms:W3CDTF">2021-07-30T13:11:00Z</dcterms:modified>
</cp:coreProperties>
</file>